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9"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Braine" userId="21f0af4133d25c41" providerId="LiveId" clId="{946F8FFC-6F74-43F5-8B9D-B759310AD660}"/>
    <pc:docChg chg="custSel modSld">
      <pc:chgData name="Mary Braine" userId="21f0af4133d25c41" providerId="LiveId" clId="{946F8FFC-6F74-43F5-8B9D-B759310AD660}" dt="2026-04-11T11:00:31.075" v="335" actId="6549"/>
      <pc:docMkLst>
        <pc:docMk/>
      </pc:docMkLst>
      <pc:sldChg chg="modSp mod">
        <pc:chgData name="Mary Braine" userId="21f0af4133d25c41" providerId="LiveId" clId="{946F8FFC-6F74-43F5-8B9D-B759310AD660}" dt="2026-04-11T11:00:31.075" v="335" actId="6549"/>
        <pc:sldMkLst>
          <pc:docMk/>
          <pc:sldMk cId="150960563" sldId="258"/>
        </pc:sldMkLst>
        <pc:spChg chg="mod">
          <ac:chgData name="Mary Braine" userId="21f0af4133d25c41" providerId="LiveId" clId="{946F8FFC-6F74-43F5-8B9D-B759310AD660}" dt="2026-04-11T11:00:31.075" v="335" actId="6549"/>
          <ac:spMkLst>
            <pc:docMk/>
            <pc:sldMk cId="150960563" sldId="258"/>
            <ac:spMk id="6" creationId="{E77CEE9A-694E-26ED-89F5-E05BAF700445}"/>
          </ac:spMkLst>
        </pc:spChg>
        <pc:spChg chg="mod">
          <ac:chgData name="Mary Braine" userId="21f0af4133d25c41" providerId="LiveId" clId="{946F8FFC-6F74-43F5-8B9D-B759310AD660}" dt="2026-04-11T10:59:44.718" v="308" actId="6549"/>
          <ac:spMkLst>
            <pc:docMk/>
            <pc:sldMk cId="150960563" sldId="258"/>
            <ac:spMk id="7" creationId="{AC75789C-6C20-32BD-1215-472B1DF8BE28}"/>
          </ac:spMkLst>
        </pc:spChg>
        <pc:picChg chg="mod">
          <ac:chgData name="Mary Braine" userId="21f0af4133d25c41" providerId="LiveId" clId="{946F8FFC-6F74-43F5-8B9D-B759310AD660}" dt="2026-04-11T10:47:32.163" v="105" actId="1076"/>
          <ac:picMkLst>
            <pc:docMk/>
            <pc:sldMk cId="150960563" sldId="258"/>
            <ac:picMk id="4" creationId="{7D7AFEFC-A821-967F-F7C1-E5F7B1594CEA}"/>
          </ac:picMkLst>
        </pc:picChg>
        <pc:picChg chg="mod">
          <ac:chgData name="Mary Braine" userId="21f0af4133d25c41" providerId="LiveId" clId="{946F8FFC-6F74-43F5-8B9D-B759310AD660}" dt="2026-04-11T10:47:36.547" v="106" actId="1076"/>
          <ac:picMkLst>
            <pc:docMk/>
            <pc:sldMk cId="150960563" sldId="258"/>
            <ac:picMk id="1026" creationId="{C467EA71-2DA4-9686-C858-916DC28F05C3}"/>
          </ac:picMkLst>
        </pc:picChg>
        <pc:picChg chg="mod">
          <ac:chgData name="Mary Braine" userId="21f0af4133d25c41" providerId="LiveId" clId="{946F8FFC-6F74-43F5-8B9D-B759310AD660}" dt="2026-04-11T10:47:29.141" v="104" actId="1076"/>
          <ac:picMkLst>
            <pc:docMk/>
            <pc:sldMk cId="150960563" sldId="258"/>
            <ac:picMk id="1028" creationId="{AC533286-E788-3902-21EA-D99059AA33E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4D28A-F7D6-03C9-CAC7-AB6E24425D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0F8606C-432A-FA89-3C2E-6115BD93BE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DDC75A6-BAEB-78C1-54A5-BE020B83ACDD}"/>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5" name="Footer Placeholder 4">
            <a:extLst>
              <a:ext uri="{FF2B5EF4-FFF2-40B4-BE49-F238E27FC236}">
                <a16:creationId xmlns:a16="http://schemas.microsoft.com/office/drawing/2014/main" id="{AF09ADEF-B2DD-E01F-EE75-62E50551C6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634CDF-3BA2-D282-784F-275A419EFC38}"/>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3181640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07B5E-2AD6-54FA-4431-875B266642B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F8D5B9-7F96-82AD-57AF-D0148DA40C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F8489F-1C95-7360-7703-4090C9E59754}"/>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5" name="Footer Placeholder 4">
            <a:extLst>
              <a:ext uri="{FF2B5EF4-FFF2-40B4-BE49-F238E27FC236}">
                <a16:creationId xmlns:a16="http://schemas.microsoft.com/office/drawing/2014/main" id="{772866F7-AA27-3165-02CF-A5371BE211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29E9A1-B7E6-5D17-EFC2-25024341A161}"/>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75143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4BE266-2B23-0751-620E-FA86CC68D1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083E8E6-EC90-F74E-E5AC-ECCB1ECF7C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F64EFE-F12E-7A18-1F57-D847BAFAD442}"/>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5" name="Footer Placeholder 4">
            <a:extLst>
              <a:ext uri="{FF2B5EF4-FFF2-40B4-BE49-F238E27FC236}">
                <a16:creationId xmlns:a16="http://schemas.microsoft.com/office/drawing/2014/main" id="{BE2ED9F2-E535-DCDF-5B22-C81E64F240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C33227-01AA-4877-C87B-ED02F1CB381E}"/>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3064006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6CFAC-E1BC-BEBA-0E7A-108B43C769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E17BAA-096E-F46F-7ACD-8B48CF573C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184E52-5C35-A9AC-8A80-DC0913BD3633}"/>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5" name="Footer Placeholder 4">
            <a:extLst>
              <a:ext uri="{FF2B5EF4-FFF2-40B4-BE49-F238E27FC236}">
                <a16:creationId xmlns:a16="http://schemas.microsoft.com/office/drawing/2014/main" id="{BD0FAA8A-D73B-6BE0-F668-DFDD7F53D2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949CD7-7C31-2F30-D920-A5D0DDFC0C34}"/>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1195313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43C4C-33D8-8694-CB29-8CEC46FD0E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A93BCE7-FE37-57D8-7C41-A46A2796D4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04E9D2-96C8-2062-EAA9-02FA772D4BE0}"/>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5" name="Footer Placeholder 4">
            <a:extLst>
              <a:ext uri="{FF2B5EF4-FFF2-40B4-BE49-F238E27FC236}">
                <a16:creationId xmlns:a16="http://schemas.microsoft.com/office/drawing/2014/main" id="{A9D53EE2-6C25-5E23-9E41-65F1E90343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D4F2F9-8A7E-8F2A-87A3-07DC3ACE230E}"/>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226648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71672-F77A-5731-26FB-34DFBF2D70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7A0DD6-99A8-7936-C934-5A206A76E0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4FDACB8-58E4-846E-7088-BAEA2ADDA1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AA22BB0-0600-BF87-AB27-4F9B478A1C0D}"/>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6" name="Footer Placeholder 5">
            <a:extLst>
              <a:ext uri="{FF2B5EF4-FFF2-40B4-BE49-F238E27FC236}">
                <a16:creationId xmlns:a16="http://schemas.microsoft.com/office/drawing/2014/main" id="{05D11A78-8DF1-DA65-07A9-657C85049B4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27AFF3-A7E3-6DB1-BAAD-E20C081C99D9}"/>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3584631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3BE32-DA16-CDC1-AA45-A1DB00EAA9A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5BBC065-AC18-1BED-D85D-643CB27FFE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D2FCA6-19F0-703A-87A4-143F29D2DA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5AB8091-0087-F7B5-AB2B-E888E7715B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FC0A6C-C9BA-3F0D-3E56-2E46E63606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5594C81-9ECB-6AB9-08DC-B71CEDA1437E}"/>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8" name="Footer Placeholder 7">
            <a:extLst>
              <a:ext uri="{FF2B5EF4-FFF2-40B4-BE49-F238E27FC236}">
                <a16:creationId xmlns:a16="http://schemas.microsoft.com/office/drawing/2014/main" id="{EAD849F2-A918-50CC-ADDD-7F60DBB6A60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AC22C85-3CFC-D402-F29F-AE7FC285AA2F}"/>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842923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6E30C-5808-813F-DF9D-12C7C46540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2824EF5-13B0-3245-F191-7981F0616601}"/>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4" name="Footer Placeholder 3">
            <a:extLst>
              <a:ext uri="{FF2B5EF4-FFF2-40B4-BE49-F238E27FC236}">
                <a16:creationId xmlns:a16="http://schemas.microsoft.com/office/drawing/2014/main" id="{CB854A4E-02A4-5ABF-E8F1-52CC063979F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1400BD0-D204-052C-2D77-E1DF5DFFCEF3}"/>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373488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9A71CA-8DA6-64C2-CD22-19336D0F190C}"/>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3" name="Footer Placeholder 2">
            <a:extLst>
              <a:ext uri="{FF2B5EF4-FFF2-40B4-BE49-F238E27FC236}">
                <a16:creationId xmlns:a16="http://schemas.microsoft.com/office/drawing/2014/main" id="{FFDCE295-1404-D52C-34EA-968542E3809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C78CEF5-313C-85C1-5B3F-30D368845587}"/>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2136975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61D3F-D807-C788-4CB8-D911A9ED99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4178167-DC5A-83EE-2D2F-493C785EA3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92D325-D0E6-D5AC-5972-0330C9B775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8A523B-48D1-938D-4DCC-394BFAC9105E}"/>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6" name="Footer Placeholder 5">
            <a:extLst>
              <a:ext uri="{FF2B5EF4-FFF2-40B4-BE49-F238E27FC236}">
                <a16:creationId xmlns:a16="http://schemas.microsoft.com/office/drawing/2014/main" id="{B363EA2C-3D0D-7599-E2EF-724126C275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A46F8A-7E67-2F15-789B-BC0F57B57F72}"/>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3255083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40BCF-312C-D145-E3FF-B29191E388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F0CA78A-89AF-D554-DFCF-90E2ECAC3A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64FF755-8E4A-B150-FB34-13B986B78E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739E67-5F1A-7AB1-B1F7-4B0C0B416229}"/>
              </a:ext>
            </a:extLst>
          </p:cNvPr>
          <p:cNvSpPr>
            <a:spLocks noGrp="1"/>
          </p:cNvSpPr>
          <p:nvPr>
            <p:ph type="dt" sz="half" idx="10"/>
          </p:nvPr>
        </p:nvSpPr>
        <p:spPr/>
        <p:txBody>
          <a:bodyPr/>
          <a:lstStyle/>
          <a:p>
            <a:fld id="{F0B1B6B8-6866-40D1-8E23-57BAADDF48D0}" type="datetimeFigureOut">
              <a:rPr lang="en-GB" smtClean="0"/>
              <a:t>09/04/2026</a:t>
            </a:fld>
            <a:endParaRPr lang="en-GB"/>
          </a:p>
        </p:txBody>
      </p:sp>
      <p:sp>
        <p:nvSpPr>
          <p:cNvPr id="6" name="Footer Placeholder 5">
            <a:extLst>
              <a:ext uri="{FF2B5EF4-FFF2-40B4-BE49-F238E27FC236}">
                <a16:creationId xmlns:a16="http://schemas.microsoft.com/office/drawing/2014/main" id="{345D555F-97E4-D80D-6541-282F630932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CA827B-C1D1-EE15-0621-D3C43CF53D71}"/>
              </a:ext>
            </a:extLst>
          </p:cNvPr>
          <p:cNvSpPr>
            <a:spLocks noGrp="1"/>
          </p:cNvSpPr>
          <p:nvPr>
            <p:ph type="sldNum" sz="quarter" idx="12"/>
          </p:nvPr>
        </p:nvSpPr>
        <p:spPr/>
        <p:txBody>
          <a:bodyPr/>
          <a:lstStyle/>
          <a:p>
            <a:fld id="{F55CD822-B075-43BC-A88D-EFA7A73F2D7B}" type="slidenum">
              <a:rPr lang="en-GB" smtClean="0"/>
              <a:t>‹#›</a:t>
            </a:fld>
            <a:endParaRPr lang="en-GB"/>
          </a:p>
        </p:txBody>
      </p:sp>
    </p:spTree>
    <p:extLst>
      <p:ext uri="{BB962C8B-B14F-4D97-AF65-F5344CB8AC3E}">
        <p14:creationId xmlns:p14="http://schemas.microsoft.com/office/powerpoint/2010/main" val="1995699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BE151C-595E-CDE8-36FD-BABFEDAD69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DA7A43-4023-EBCF-0EE9-FF01AA3389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5CF167-A5AC-3DEB-B9BE-430A6B3C45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B1B6B8-6866-40D1-8E23-57BAADDF48D0}" type="datetimeFigureOut">
              <a:rPr lang="en-GB" smtClean="0"/>
              <a:t>09/04/2026</a:t>
            </a:fld>
            <a:endParaRPr lang="en-GB"/>
          </a:p>
        </p:txBody>
      </p:sp>
      <p:sp>
        <p:nvSpPr>
          <p:cNvPr id="5" name="Footer Placeholder 4">
            <a:extLst>
              <a:ext uri="{FF2B5EF4-FFF2-40B4-BE49-F238E27FC236}">
                <a16:creationId xmlns:a16="http://schemas.microsoft.com/office/drawing/2014/main" id="{40401C3E-6AED-A12A-8658-1A5ABE21F7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2ECD679-00A8-9F65-4BA0-A8CC281175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5CD822-B075-43BC-A88D-EFA7A73F2D7B}" type="slidenum">
              <a:rPr lang="en-GB" smtClean="0"/>
              <a:t>‹#›</a:t>
            </a:fld>
            <a:endParaRPr lang="en-GB"/>
          </a:p>
        </p:txBody>
      </p:sp>
    </p:spTree>
    <p:extLst>
      <p:ext uri="{BB962C8B-B14F-4D97-AF65-F5344CB8AC3E}">
        <p14:creationId xmlns:p14="http://schemas.microsoft.com/office/powerpoint/2010/main" val="3927610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s://www.sbns.org.uk/event-calendar/sbns-100/registration-and-accommodation.html" TargetMode="External"/><Relationship Id="rId4" Type="http://schemas.openxmlformats.org/officeDocument/2006/relationships/hyperlink" Target="https://www.sbns.org.uk/event-calendar/sbns-100/abstract-submission.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C467EA71-2DA4-9686-C858-916DC28F05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796" y="518676"/>
            <a:ext cx="3381220" cy="192729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round yellow and red logo with a white brain&#10;&#10;AI-generated content may be incorrect.">
            <a:extLst>
              <a:ext uri="{FF2B5EF4-FFF2-40B4-BE49-F238E27FC236}">
                <a16:creationId xmlns:a16="http://schemas.microsoft.com/office/drawing/2014/main" id="{7D7AFEFC-A821-967F-F7C1-E5F7B1594C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74648" y="518676"/>
            <a:ext cx="1927295" cy="1927295"/>
          </a:xfrm>
          <a:prstGeom prst="rect">
            <a:avLst/>
          </a:prstGeom>
        </p:spPr>
      </p:pic>
      <p:sp>
        <p:nvSpPr>
          <p:cNvPr id="6" name="TextBox 5">
            <a:extLst>
              <a:ext uri="{FF2B5EF4-FFF2-40B4-BE49-F238E27FC236}">
                <a16:creationId xmlns:a16="http://schemas.microsoft.com/office/drawing/2014/main" id="{E77CEE9A-694E-26ED-89F5-E05BAF700445}"/>
              </a:ext>
            </a:extLst>
          </p:cNvPr>
          <p:cNvSpPr txBox="1"/>
          <p:nvPr/>
        </p:nvSpPr>
        <p:spPr>
          <a:xfrm>
            <a:off x="297473" y="2496158"/>
            <a:ext cx="11597054" cy="3970318"/>
          </a:xfrm>
          <a:prstGeom prst="rect">
            <a:avLst/>
          </a:prstGeom>
          <a:noFill/>
        </p:spPr>
        <p:txBody>
          <a:bodyPr wrap="square">
            <a:spAutoFit/>
          </a:bodyPr>
          <a:lstStyle/>
          <a:p>
            <a:pPr algn="ctr" fontAlgn="base"/>
            <a:r>
              <a:rPr lang="en-GB" b="0" i="0" dirty="0">
                <a:solidFill>
                  <a:srgbClr val="3A3A3A"/>
                </a:solidFill>
                <a:effectLst/>
                <a:latin typeface="Inter"/>
              </a:rPr>
              <a:t>The British Association of Neuroscience Nurses (BANN) is delighted to join the Society of British Neurological Surgeons (SBNS) and the wider neuroscience and surgical community at the SBNS Autumn meeting 2026.</a:t>
            </a:r>
            <a:br>
              <a:rPr lang="en-GB" b="0" i="0" dirty="0">
                <a:solidFill>
                  <a:srgbClr val="3A3A3A"/>
                </a:solidFill>
                <a:effectLst/>
                <a:latin typeface="Inter"/>
              </a:rPr>
            </a:br>
            <a:r>
              <a:rPr lang="en-GB" b="0" i="0" dirty="0">
                <a:solidFill>
                  <a:srgbClr val="3A3A3A"/>
                </a:solidFill>
                <a:effectLst/>
                <a:latin typeface="Inter"/>
              </a:rPr>
              <a:t>This meeting marks the 100th Anniversary of the </a:t>
            </a:r>
            <a:r>
              <a:rPr lang="en-GB">
                <a:solidFill>
                  <a:srgbClr val="3A3A3A"/>
                </a:solidFill>
                <a:latin typeface="Inter"/>
              </a:rPr>
              <a:t>SBNS and is </a:t>
            </a:r>
            <a:r>
              <a:rPr lang="en-GB" b="0" i="0">
                <a:solidFill>
                  <a:srgbClr val="3A3A3A"/>
                </a:solidFill>
                <a:effectLst/>
                <a:latin typeface="Inter"/>
              </a:rPr>
              <a:t>taking place on 12</a:t>
            </a:r>
            <a:r>
              <a:rPr lang="en-GB" b="0" i="0" baseline="30000">
                <a:solidFill>
                  <a:srgbClr val="3A3A3A"/>
                </a:solidFill>
                <a:effectLst/>
                <a:latin typeface="Inter"/>
              </a:rPr>
              <a:t>th</a:t>
            </a:r>
            <a:r>
              <a:rPr lang="en-GB" b="0" i="0">
                <a:solidFill>
                  <a:srgbClr val="3A3A3A"/>
                </a:solidFill>
                <a:effectLst/>
                <a:latin typeface="Inter"/>
              </a:rPr>
              <a:t> </a:t>
            </a:r>
            <a:r>
              <a:rPr lang="en-GB" b="0" i="0" dirty="0">
                <a:solidFill>
                  <a:srgbClr val="3A3A3A"/>
                </a:solidFill>
                <a:effectLst/>
                <a:latin typeface="Inter"/>
              </a:rPr>
              <a:t>– 16</a:t>
            </a:r>
            <a:r>
              <a:rPr lang="en-GB" b="0" i="0" baseline="30000" dirty="0">
                <a:solidFill>
                  <a:srgbClr val="3A3A3A"/>
                </a:solidFill>
                <a:effectLst/>
                <a:latin typeface="Inter"/>
              </a:rPr>
              <a:t>th</a:t>
            </a:r>
            <a:r>
              <a:rPr lang="en-GB" b="0" i="0" dirty="0">
                <a:solidFill>
                  <a:srgbClr val="3A3A3A"/>
                </a:solidFill>
                <a:effectLst/>
                <a:latin typeface="Inter"/>
              </a:rPr>
              <a:t> October 2026.</a:t>
            </a:r>
            <a:br>
              <a:rPr lang="en-GB" b="0" i="0" dirty="0">
                <a:solidFill>
                  <a:srgbClr val="3A3A3A"/>
                </a:solidFill>
                <a:effectLst/>
                <a:latin typeface="Inter"/>
              </a:rPr>
            </a:br>
            <a:r>
              <a:rPr lang="en-GB" b="1" i="0" dirty="0">
                <a:solidFill>
                  <a:srgbClr val="3A3A3A"/>
                </a:solidFill>
                <a:effectLst/>
                <a:latin typeface="Inter"/>
              </a:rPr>
              <a:t>Nursing focused sessions: Friday 16</a:t>
            </a:r>
            <a:r>
              <a:rPr lang="en-GB" b="1" i="0" baseline="30000" dirty="0">
                <a:solidFill>
                  <a:srgbClr val="3A3A3A"/>
                </a:solidFill>
                <a:effectLst/>
                <a:latin typeface="Inter"/>
              </a:rPr>
              <a:t>th</a:t>
            </a:r>
            <a:r>
              <a:rPr lang="en-GB" b="1" i="0" dirty="0">
                <a:solidFill>
                  <a:srgbClr val="3A3A3A"/>
                </a:solidFill>
                <a:effectLst/>
                <a:latin typeface="Inter"/>
              </a:rPr>
              <a:t> October 2026</a:t>
            </a:r>
            <a:br>
              <a:rPr lang="en-GB" b="1" i="0" dirty="0">
                <a:solidFill>
                  <a:srgbClr val="3A3A3A"/>
                </a:solidFill>
                <a:effectLst/>
                <a:latin typeface="Inter"/>
              </a:rPr>
            </a:br>
            <a:br>
              <a:rPr lang="en-GB" b="0" i="0" dirty="0">
                <a:solidFill>
                  <a:srgbClr val="3A3A3A"/>
                </a:solidFill>
                <a:effectLst/>
                <a:latin typeface="Inter"/>
              </a:rPr>
            </a:br>
            <a:r>
              <a:rPr lang="en-GB" b="1" i="0" dirty="0">
                <a:solidFill>
                  <a:srgbClr val="3A3A3A"/>
                </a:solidFill>
                <a:effectLst/>
                <a:latin typeface="Inter"/>
              </a:rPr>
              <a:t>Venue:</a:t>
            </a:r>
            <a:r>
              <a:rPr lang="en-GB" b="0" i="0" dirty="0">
                <a:solidFill>
                  <a:srgbClr val="3A3A3A"/>
                </a:solidFill>
                <a:effectLst/>
                <a:latin typeface="Inter"/>
              </a:rPr>
              <a:t> Queen Elizabeth II Conference Centre, London (Located close to the Houses of Parliament and Westminster Abbey)</a:t>
            </a:r>
            <a:br>
              <a:rPr lang="en-GB" b="0" i="0" dirty="0">
                <a:solidFill>
                  <a:srgbClr val="3A3A3A"/>
                </a:solidFill>
                <a:effectLst/>
                <a:latin typeface="Inter"/>
              </a:rPr>
            </a:br>
            <a:endParaRPr lang="en-GB" b="0" i="0" dirty="0">
              <a:solidFill>
                <a:srgbClr val="3A3A3A"/>
              </a:solidFill>
              <a:effectLst/>
              <a:latin typeface="Inter"/>
            </a:endParaRPr>
          </a:p>
          <a:p>
            <a:pPr algn="ctr" fontAlgn="base"/>
            <a:r>
              <a:rPr lang="en-GB" b="1" i="0" dirty="0">
                <a:solidFill>
                  <a:srgbClr val="3A3A3A"/>
                </a:solidFill>
                <a:effectLst/>
                <a:latin typeface="Inter"/>
              </a:rPr>
              <a:t>Gala Dinner:</a:t>
            </a:r>
            <a:r>
              <a:rPr lang="en-GB" b="0" i="0" dirty="0">
                <a:solidFill>
                  <a:srgbClr val="3A3A3A"/>
                </a:solidFill>
                <a:effectLst/>
                <a:latin typeface="Inter"/>
              </a:rPr>
              <a:t> Thursday 15</a:t>
            </a:r>
            <a:r>
              <a:rPr lang="en-GB" b="0" i="0" baseline="30000" dirty="0">
                <a:solidFill>
                  <a:srgbClr val="3A3A3A"/>
                </a:solidFill>
                <a:effectLst/>
                <a:latin typeface="Inter"/>
              </a:rPr>
              <a:t>th</a:t>
            </a:r>
            <a:r>
              <a:rPr lang="en-GB" b="0" i="0" dirty="0">
                <a:solidFill>
                  <a:srgbClr val="3A3A3A"/>
                </a:solidFill>
                <a:effectLst/>
                <a:latin typeface="Inter"/>
              </a:rPr>
              <a:t> October 2026 Hintze Hall in the Natural History Museum, South Kensington, London</a:t>
            </a:r>
            <a:br>
              <a:rPr lang="en-GB" b="0" i="0" dirty="0">
                <a:solidFill>
                  <a:srgbClr val="3A3A3A"/>
                </a:solidFill>
                <a:effectLst/>
                <a:latin typeface="Inter"/>
              </a:rPr>
            </a:br>
            <a:br>
              <a:rPr lang="en-GB" b="0" i="0" dirty="0">
                <a:solidFill>
                  <a:srgbClr val="3A3A3A"/>
                </a:solidFill>
                <a:effectLst/>
                <a:latin typeface="Inter"/>
              </a:rPr>
            </a:br>
            <a:r>
              <a:rPr lang="en-GB" b="1" i="0" dirty="0">
                <a:solidFill>
                  <a:srgbClr val="3A3A3A"/>
                </a:solidFill>
                <a:effectLst/>
                <a:latin typeface="Inter"/>
              </a:rPr>
              <a:t>Abstract submissions: </a:t>
            </a:r>
            <a:r>
              <a:rPr lang="en-GB" b="0" i="0" dirty="0">
                <a:solidFill>
                  <a:srgbClr val="3A3A3A"/>
                </a:solidFill>
                <a:effectLst/>
                <a:latin typeface="Inter"/>
              </a:rPr>
              <a:t>BANN is inviting abstract submissions for the nursing programme on 16</a:t>
            </a:r>
            <a:r>
              <a:rPr lang="en-GB" b="0" i="0" baseline="30000" dirty="0">
                <a:solidFill>
                  <a:srgbClr val="3A3A3A"/>
                </a:solidFill>
                <a:effectLst/>
                <a:latin typeface="Inter"/>
              </a:rPr>
              <a:t>th</a:t>
            </a:r>
            <a:r>
              <a:rPr lang="en-GB" b="0" i="0" dirty="0">
                <a:solidFill>
                  <a:srgbClr val="3A3A3A"/>
                </a:solidFill>
                <a:effectLst/>
                <a:latin typeface="Inter"/>
              </a:rPr>
              <a:t> October 2026. </a:t>
            </a:r>
          </a:p>
          <a:p>
            <a:pPr algn="ctr" fontAlgn="base"/>
            <a:r>
              <a:rPr lang="en-GB" b="0" i="0" dirty="0">
                <a:solidFill>
                  <a:srgbClr val="3A3A3A"/>
                </a:solidFill>
                <a:effectLst/>
                <a:latin typeface="Inter"/>
              </a:rPr>
              <a:t>Abstracts should be submitted via the SBNS website click </a:t>
            </a:r>
            <a:r>
              <a:rPr lang="en-GB" b="1" i="1" u="none" strike="noStrike" dirty="0">
                <a:solidFill>
                  <a:srgbClr val="3A3A3A"/>
                </a:solidFill>
                <a:effectLst/>
                <a:latin typeface="Inter"/>
                <a:hlinkClick r:id="rId4"/>
              </a:rPr>
              <a:t>here</a:t>
            </a:r>
            <a:r>
              <a:rPr lang="en-GB" b="1" i="1" dirty="0">
                <a:solidFill>
                  <a:srgbClr val="3A3A3A"/>
                </a:solidFill>
                <a:effectLst/>
                <a:latin typeface="Inter"/>
              </a:rPr>
              <a:t> </a:t>
            </a:r>
            <a:r>
              <a:rPr lang="en-GB" b="0" i="0" dirty="0">
                <a:solidFill>
                  <a:srgbClr val="3A3A3A"/>
                </a:solidFill>
                <a:effectLst/>
                <a:latin typeface="Inter"/>
              </a:rPr>
              <a:t>to be directed to the site </a:t>
            </a:r>
          </a:p>
          <a:p>
            <a:pPr algn="ctr" fontAlgn="base"/>
            <a:endParaRPr lang="en-GB" b="1" dirty="0">
              <a:solidFill>
                <a:srgbClr val="3A3A3A"/>
              </a:solidFill>
              <a:latin typeface="Inter"/>
            </a:endParaRPr>
          </a:p>
          <a:p>
            <a:pPr algn="ctr" fontAlgn="base"/>
            <a:r>
              <a:rPr lang="en-GB" b="1" dirty="0">
                <a:solidFill>
                  <a:srgbClr val="3A3A3A"/>
                </a:solidFill>
                <a:latin typeface="Inter"/>
              </a:rPr>
              <a:t>Registration is Now Open:  </a:t>
            </a:r>
            <a:r>
              <a:rPr lang="en-GB" dirty="0">
                <a:solidFill>
                  <a:srgbClr val="3A3A3A"/>
                </a:solidFill>
                <a:latin typeface="Inter"/>
              </a:rPr>
              <a:t>Full meeting (4 days) rate £250 &amp; day rate £125  (before 1</a:t>
            </a:r>
            <a:r>
              <a:rPr lang="en-GB" baseline="30000" dirty="0">
                <a:solidFill>
                  <a:srgbClr val="3A3A3A"/>
                </a:solidFill>
                <a:latin typeface="Inter"/>
              </a:rPr>
              <a:t>st</a:t>
            </a:r>
            <a:r>
              <a:rPr lang="en-GB" dirty="0">
                <a:solidFill>
                  <a:srgbClr val="3A3A3A"/>
                </a:solidFill>
                <a:latin typeface="Inter"/>
              </a:rPr>
              <a:t> July) more information </a:t>
            </a:r>
            <a:r>
              <a:rPr lang="en-GB" b="1" i="1" dirty="0">
                <a:solidFill>
                  <a:srgbClr val="3A3A3A"/>
                </a:solidFill>
                <a:latin typeface="Inter"/>
                <a:hlinkClick r:id="rId5"/>
              </a:rPr>
              <a:t>here</a:t>
            </a:r>
            <a:r>
              <a:rPr lang="en-GB" b="1" i="1" dirty="0">
                <a:solidFill>
                  <a:srgbClr val="3A3A3A"/>
                </a:solidFill>
                <a:latin typeface="Inter"/>
              </a:rPr>
              <a:t> </a:t>
            </a:r>
          </a:p>
          <a:p>
            <a:pPr algn="ctr" fontAlgn="base"/>
            <a:endParaRPr lang="en-GB" b="0" i="0" dirty="0">
              <a:solidFill>
                <a:srgbClr val="3A3A3A"/>
              </a:solidFill>
              <a:effectLst/>
              <a:latin typeface="Inter"/>
            </a:endParaRPr>
          </a:p>
        </p:txBody>
      </p:sp>
      <p:sp>
        <p:nvSpPr>
          <p:cNvPr id="7" name="TextBox 6">
            <a:extLst>
              <a:ext uri="{FF2B5EF4-FFF2-40B4-BE49-F238E27FC236}">
                <a16:creationId xmlns:a16="http://schemas.microsoft.com/office/drawing/2014/main" id="{AC75789C-6C20-32BD-1215-472B1DF8BE28}"/>
              </a:ext>
            </a:extLst>
          </p:cNvPr>
          <p:cNvSpPr txBox="1"/>
          <p:nvPr/>
        </p:nvSpPr>
        <p:spPr>
          <a:xfrm>
            <a:off x="1590057" y="63805"/>
            <a:ext cx="8529836" cy="861774"/>
          </a:xfrm>
          <a:prstGeom prst="rect">
            <a:avLst/>
          </a:prstGeom>
          <a:noFill/>
        </p:spPr>
        <p:txBody>
          <a:bodyPr wrap="none" rtlCol="0">
            <a:spAutoFit/>
          </a:bodyPr>
          <a:lstStyle/>
          <a:p>
            <a:r>
              <a:rPr lang="en-GB" sz="3200" b="1" i="0" dirty="0">
                <a:solidFill>
                  <a:srgbClr val="2F3F50"/>
                </a:solidFill>
                <a:effectLst/>
                <a:latin typeface="Inter"/>
              </a:rPr>
              <a:t>The Autumn BANN conference 16</a:t>
            </a:r>
            <a:r>
              <a:rPr lang="en-GB" sz="3200" b="1" i="0" baseline="30000" dirty="0">
                <a:solidFill>
                  <a:srgbClr val="2F3F50"/>
                </a:solidFill>
                <a:effectLst/>
                <a:latin typeface="Inter"/>
              </a:rPr>
              <a:t>th</a:t>
            </a:r>
            <a:r>
              <a:rPr lang="en-GB" sz="3200" b="1" i="0" dirty="0">
                <a:solidFill>
                  <a:srgbClr val="2F3F50"/>
                </a:solidFill>
                <a:effectLst/>
                <a:latin typeface="Inter"/>
              </a:rPr>
              <a:t> October 2026</a:t>
            </a:r>
          </a:p>
          <a:p>
            <a:endParaRPr lang="en-GB" dirty="0"/>
          </a:p>
        </p:txBody>
      </p:sp>
      <p:pic>
        <p:nvPicPr>
          <p:cNvPr id="1028" name="Picture 4">
            <a:extLst>
              <a:ext uri="{FF2B5EF4-FFF2-40B4-BE49-F238E27FC236}">
                <a16:creationId xmlns:a16="http://schemas.microsoft.com/office/drawing/2014/main" id="{AC533286-E788-3902-21EA-D99059AA33E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9397" y="617102"/>
            <a:ext cx="3350113" cy="1760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960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2615</TotalTime>
  <Words>178</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Inter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Mary Braine</dc:creator>
  <cp:lastModifiedBy>Mary Braine</cp:lastModifiedBy>
  <cp:revision>1</cp:revision>
  <dcterms:created xsi:type="dcterms:W3CDTF">2026-03-31T11:56:58Z</dcterms:created>
  <dcterms:modified xsi:type="dcterms:W3CDTF">2026-04-11T11:00:45Z</dcterms:modified>
</cp:coreProperties>
</file>